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1800" b="1" dirty="0"/>
              <a:t>ATUAÇÃO E EFICÁCIA DO TRIBUNAL EUROPEU DOS DIREITOS HUMANOS (TEDH) FACE A BRUTAL REALIDADE DOS REFUGIADOS NA EUROPA.</a:t>
            </a:r>
            <a:r>
              <a:rPr lang="es-ES" sz="1800" dirty="0"/>
              <a:t/>
            </a:r>
            <a:br>
              <a:rPr lang="es-ES" sz="1800" dirty="0"/>
            </a:br>
            <a:endParaRPr lang="es-ES" sz="18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692398" y="3500846"/>
            <a:ext cx="6815669" cy="1477553"/>
          </a:xfrm>
        </p:spPr>
        <p:txBody>
          <a:bodyPr/>
          <a:lstStyle/>
          <a:p>
            <a:r>
              <a:rPr lang="es-ES" dirty="0" err="1" smtClean="0"/>
              <a:t>Marinêz</a:t>
            </a:r>
            <a:r>
              <a:rPr lang="es-ES" dirty="0" smtClean="0"/>
              <a:t> De Oliveira Xavier (marinez.Xavier@ipbeja.pt)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39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480908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Possíveis</a:t>
            </a:r>
            <a:r>
              <a:rPr lang="es-ES" dirty="0" smtClean="0"/>
              <a:t> </a:t>
            </a:r>
            <a:r>
              <a:rPr lang="es-ES" dirty="0" err="1" smtClean="0"/>
              <a:t>hipoteses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9977" y="2403566"/>
            <a:ext cx="9446620" cy="347230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a. </a:t>
            </a:r>
            <a:r>
              <a:rPr lang="pt-PT" dirty="0"/>
              <a:t>A efectiva tutela Jurídica oferecida pelo TEDH em face da vaga de refugiados que procuram protecção no que diz respeito à garantia dos direitos humanos pelos Estados parte ainda não ocorre. Os refugiados ainda lutam por ter </a:t>
            </a:r>
            <a:r>
              <a:rPr lang="pt-PT" dirty="0" smtClean="0"/>
              <a:t>Direitos.</a:t>
            </a:r>
          </a:p>
          <a:p>
            <a:pPr marL="0" indent="0" algn="just">
              <a:buNone/>
            </a:pPr>
            <a:r>
              <a:rPr lang="pt-PT" dirty="0"/>
              <a:t>b. Os entraves encontrados terão sua origem na competência do tribunal seja em razão da pessoa, do território ou da matéria.  </a:t>
            </a:r>
            <a:endParaRPr lang="es-ES" dirty="0"/>
          </a:p>
          <a:p>
            <a:pPr marL="0" indent="0" algn="just">
              <a:buNone/>
            </a:pPr>
            <a:r>
              <a:rPr lang="pt-PT" dirty="0"/>
              <a:t>c. O texto originário da Convenção Europeia de Direitos Humanos e os vários protocolos na actualidade e em vigor podem ter alguma carência de um direito que deveriam constar do rol dos direitos humanos.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4809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498428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pt-PT" dirty="0"/>
              <a:t> d. A nova realidade mundial com deslocamentos massivos de pessoas fugindo de conflitos cada vez mais violentos não está devidamente considerada e não está devidamente garantida na Convenção Europeia de Direito Humanos e nos respectivos protocolos.</a:t>
            </a:r>
            <a:endParaRPr lang="es-ES" dirty="0"/>
          </a:p>
          <a:p>
            <a:r>
              <a:rPr lang="pt-PT" dirty="0"/>
              <a:t>e. Numa primeira observação verifica-se lentidão na efectiva a tarefa de fiscalizar e corrigir a prestação da tutela jurídica, bem como garantir que os cidadãos tenham o devido conhecimento do seu papel e objectivo. 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2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7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Contextualizaçao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Ao longo das últimas décadas, e principalmente na segunda metade do século passado, a Europa experimentou profundos câmbios nos seus mis variados aspectos</a:t>
            </a:r>
            <a:r>
              <a:rPr lang="pt-PT" dirty="0" smtClean="0"/>
              <a:t>.</a:t>
            </a:r>
            <a:r>
              <a:rPr lang="pt-PT" dirty="0"/>
              <a:t> O repensar das fronteiras como consequência da consolidação da União Europeia trás consigo a necessidade da criação o de mecanismos de controlo, aliado a uma necessidade de facilitar a circulação de bens, serviços e pessoas, especialmente de cidadãos europeus</a:t>
            </a:r>
            <a:endParaRPr lang="pt-PT" dirty="0" smtClean="0"/>
          </a:p>
          <a:p>
            <a:pPr algn="just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05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3633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45923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2481942" y="2556932"/>
            <a:ext cx="6962503" cy="30600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chemeClr val="tx1"/>
                </a:solidFill>
              </a:rPr>
              <a:t>É exactamente no anteceder a este contexto que nasce uma organização jurisdicional que tutela mais de 800 milhões de europeus que vivem, nos Estado partes. 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32415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429691"/>
            <a:ext cx="9601197" cy="344617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PT" sz="2800" dirty="0" smtClean="0"/>
          </a:p>
          <a:p>
            <a:pPr marL="0" indent="0" algn="just">
              <a:buNone/>
            </a:pPr>
            <a:r>
              <a:rPr lang="pt-PT" sz="3200" dirty="0" smtClean="0"/>
              <a:t>O </a:t>
            </a:r>
            <a:r>
              <a:rPr lang="pt-PT" sz="3200" dirty="0"/>
              <a:t>presente estudo encontra-se em fase embrionária, razão pela qual é necessário matizar toda a sua fragilidade no tocante à corroborar ou rechaçar as hipóteses apresentadas e esclarecer que muito está por fazer. Ante esta explicação e valorizando o que vem sendo estudado por outros investigadores tomamos a liberdade de expor estas considerações iniciais</a:t>
            </a:r>
            <a:r>
              <a:rPr lang="pt-PT" sz="3200" b="1" dirty="0"/>
              <a:t>. </a:t>
            </a:r>
            <a:endParaRPr lang="es-ES" sz="3200" dirty="0"/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457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016485"/>
          </a:xfrm>
        </p:spPr>
        <p:txBody>
          <a:bodyPr>
            <a:noAutofit/>
          </a:bodyPr>
          <a:lstStyle/>
          <a:p>
            <a:r>
              <a:rPr lang="es-ES" sz="3200" dirty="0" smtClean="0"/>
              <a:t>TRIBUNAL EUROPEU DOS DIREITOS HUMANOS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 </a:t>
            </a:r>
            <a:r>
              <a:rPr lang="pt-PT" sz="2800" dirty="0" smtClean="0"/>
              <a:t>As correntes teóricas entendem que a jurisprudência do TEDH constitui garantia superior da protecção desses direitos. </a:t>
            </a:r>
          </a:p>
          <a:p>
            <a:pPr algn="just"/>
            <a:r>
              <a:rPr lang="pt-PT" sz="3200" b="1" u="sng" dirty="0" smtClean="0">
                <a:solidFill>
                  <a:srgbClr val="C00000"/>
                </a:solidFill>
              </a:rPr>
              <a:t>Nosso </a:t>
            </a:r>
            <a:r>
              <a:rPr lang="pt-PT" sz="3200" b="1" u="sng" dirty="0">
                <a:solidFill>
                  <a:srgbClr val="C00000"/>
                </a:solidFill>
              </a:rPr>
              <a:t>estudo pretende analisar três questões fundamentais</a:t>
            </a:r>
            <a:r>
              <a:rPr lang="pt-PT" sz="3200" b="1" dirty="0" smtClean="0">
                <a:solidFill>
                  <a:srgbClr val="C00000"/>
                </a:solidFill>
              </a:rPr>
              <a:t>: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6115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42754"/>
            <a:ext cx="9601196" cy="2991395"/>
          </a:xfrm>
        </p:spPr>
        <p:txBody>
          <a:bodyPr>
            <a:normAutofit/>
          </a:bodyPr>
          <a:lstStyle/>
          <a:p>
            <a:endParaRPr lang="pt-PT" sz="1800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1295401" y="1854926"/>
            <a:ext cx="9601196" cy="3579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solidFill>
                  <a:schemeClr val="tx1"/>
                </a:solidFill>
              </a:rPr>
              <a:t>1.O TEDH realiza de forma efectiva a tarefa de fiscalizar e corrigir a prestação da tutela jurídica, bem como garantir que os cidadãos tenham o devido conhecimento do seu papel e objectivo? </a:t>
            </a:r>
            <a:endParaRPr lang="es-ES" sz="24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2. Na actual conjuntura política e social, como circulam as pessoas pelo território europeu e que tratamento recebem “nos” e “dos” Estados-partes estando já dentro dos seus territórios </a:t>
            </a:r>
            <a:r>
              <a:rPr lang="pt-PT" sz="2400" b="1" dirty="0">
                <a:solidFill>
                  <a:schemeClr val="tx1"/>
                </a:solidFill>
              </a:rPr>
              <a:t>sendo ou não nacionais dos mesmos</a:t>
            </a:r>
            <a:r>
              <a:rPr lang="pt-PT" sz="2400" dirty="0">
                <a:solidFill>
                  <a:schemeClr val="tx1"/>
                </a:solidFill>
              </a:rPr>
              <a:t>?</a:t>
            </a:r>
          </a:p>
          <a:p>
            <a:r>
              <a:rPr lang="pt-PT" sz="2400" dirty="0">
                <a:solidFill>
                  <a:schemeClr val="tx1"/>
                </a:solidFill>
              </a:rPr>
              <a:t>3.Como tem atuado o TEDH em face da actual vaga de refugiados que procuram protecção na Europa no que diz respeito à garantia dos direitos humanos pelos Estados-parte? </a:t>
            </a:r>
            <a:endParaRPr lang="es-ES" sz="2400" dirty="0">
              <a:solidFill>
                <a:schemeClr val="tx1"/>
              </a:solidFill>
            </a:endParaRPr>
          </a:p>
          <a:p>
            <a:endParaRPr lang="pt-P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284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29691"/>
            <a:ext cx="9601196" cy="3446177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800" dirty="0"/>
              <a:t>O Tribunal foi criado para observar e velar pela Convenção Europeia dos Direitos Humanos, um importante diploma jurídico, aprovado depois da segunda guerra mundial no seio do Conselho da Europa, tendo como um dos principais objectivos a fiscalização do cumprimento das obrigações decorrentes das Convenções nos países membros do Conselho da Europa, com especial atenção a prestação da tutela jurisdicional por parte dos Estados membros.</a:t>
            </a:r>
            <a:endParaRPr lang="es-ES" sz="2800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16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Dignidade</a:t>
            </a:r>
            <a:r>
              <a:rPr lang="es-ES" dirty="0" smtClean="0"/>
              <a:t> da </a:t>
            </a:r>
            <a:r>
              <a:rPr lang="es-ES" dirty="0" err="1" smtClean="0"/>
              <a:t>pessoa</a:t>
            </a:r>
            <a:r>
              <a:rPr lang="es-ES" dirty="0" smtClean="0"/>
              <a:t> 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Proceso alternativo 3"/>
          <p:cNvSpPr/>
          <p:nvPr/>
        </p:nvSpPr>
        <p:spPr>
          <a:xfrm>
            <a:off x="1515292" y="2704011"/>
            <a:ext cx="3409403" cy="50945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Direito</a:t>
            </a:r>
            <a:r>
              <a:rPr lang="es-ES" b="1" dirty="0" smtClean="0">
                <a:solidFill>
                  <a:schemeClr val="tx1"/>
                </a:solidFill>
              </a:rPr>
              <a:t> a vida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/>
          <p:cNvSpPr/>
          <p:nvPr/>
        </p:nvSpPr>
        <p:spPr>
          <a:xfrm>
            <a:off x="1515293" y="3310878"/>
            <a:ext cx="3409404" cy="39897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Efetiva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proteçao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jurusdicional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1515291" y="3807268"/>
            <a:ext cx="3409405" cy="52960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Direito</a:t>
            </a:r>
            <a:r>
              <a:rPr lang="es-ES" b="1" dirty="0" smtClean="0">
                <a:solidFill>
                  <a:schemeClr val="tx1"/>
                </a:solidFill>
              </a:rPr>
              <a:t> à </a:t>
            </a:r>
            <a:r>
              <a:rPr lang="es-ES" b="1" dirty="0" err="1" smtClean="0">
                <a:solidFill>
                  <a:schemeClr val="tx1"/>
                </a:solidFill>
              </a:rPr>
              <a:t>segurança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pessoal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Proceso 6"/>
          <p:cNvSpPr/>
          <p:nvPr/>
        </p:nvSpPr>
        <p:spPr>
          <a:xfrm>
            <a:off x="1515291" y="4415245"/>
            <a:ext cx="3409405" cy="544943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>
                <a:solidFill>
                  <a:schemeClr val="tx1"/>
                </a:solidFill>
              </a:rPr>
              <a:t>Segurança</a:t>
            </a:r>
            <a:r>
              <a:rPr lang="es-ES" sz="2000" b="1" dirty="0" smtClean="0">
                <a:solidFill>
                  <a:schemeClr val="tx1"/>
                </a:solidFill>
              </a:rPr>
              <a:t> jurídica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8" name="Proceso alternativo 7"/>
          <p:cNvSpPr/>
          <p:nvPr/>
        </p:nvSpPr>
        <p:spPr>
          <a:xfrm>
            <a:off x="1515290" y="5038563"/>
            <a:ext cx="3409405" cy="6829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>
                <a:solidFill>
                  <a:schemeClr val="tx1"/>
                </a:solidFill>
              </a:rPr>
              <a:t>Acesso</a:t>
            </a:r>
            <a:r>
              <a:rPr lang="es-ES" sz="2000" b="1" dirty="0" smtClean="0">
                <a:solidFill>
                  <a:schemeClr val="tx1"/>
                </a:solidFill>
              </a:rPr>
              <a:t> à </a:t>
            </a:r>
            <a:r>
              <a:rPr lang="es-ES" sz="2000" b="1" dirty="0" err="1" smtClean="0">
                <a:solidFill>
                  <a:schemeClr val="tx1"/>
                </a:solidFill>
              </a:rPr>
              <a:t>justiça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035039" y="2556932"/>
            <a:ext cx="4861557" cy="31645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sz="2000" b="1" dirty="0">
                <a:solidFill>
                  <a:schemeClr val="tx1"/>
                </a:solidFill>
              </a:rPr>
              <a:t>Convenção Europeia dos Direitos Humanos, e em linhas gerais, a própria Declaração Universal dos Direitos Humanos, diplomas fundamentais relativos </a:t>
            </a:r>
            <a:r>
              <a:rPr lang="pt-PT" sz="2000" b="1" dirty="0" smtClean="0">
                <a:solidFill>
                  <a:schemeClr val="tx1"/>
                </a:solidFill>
              </a:rPr>
              <a:t>à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Tópicos de </a:t>
            </a:r>
            <a:r>
              <a:rPr lang="es-ES" dirty="0" err="1" smtClean="0"/>
              <a:t>estudo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1.Origem do Tribuna </a:t>
            </a:r>
            <a:r>
              <a:rPr lang="es-ES" b="1" dirty="0" err="1"/>
              <a:t>E</a:t>
            </a:r>
            <a:r>
              <a:rPr lang="es-ES" b="1" dirty="0" err="1" smtClean="0"/>
              <a:t>uropeu</a:t>
            </a:r>
            <a:r>
              <a:rPr lang="es-ES" b="1" dirty="0" smtClean="0"/>
              <a:t> dos </a:t>
            </a:r>
            <a:r>
              <a:rPr lang="es-ES" b="1" dirty="0" err="1"/>
              <a:t>D</a:t>
            </a:r>
            <a:r>
              <a:rPr lang="es-ES" b="1" dirty="0" err="1" smtClean="0"/>
              <a:t>ireitos</a:t>
            </a:r>
            <a:r>
              <a:rPr lang="es-ES" b="1" dirty="0" smtClean="0"/>
              <a:t> Humanos-Contexto Geopolítico</a:t>
            </a:r>
          </a:p>
          <a:p>
            <a:r>
              <a:rPr lang="es-ES" b="1" dirty="0" smtClean="0"/>
              <a:t>2.</a:t>
            </a:r>
            <a:r>
              <a:rPr lang="pt-PT" b="1" dirty="0"/>
              <a:t> A Competência do Tribunal Europeu dos Direitos </a:t>
            </a:r>
            <a:r>
              <a:rPr lang="pt-PT" b="1" dirty="0" smtClean="0"/>
              <a:t>Humanos:</a:t>
            </a:r>
          </a:p>
          <a:p>
            <a:r>
              <a:rPr lang="pt-PT" b="1" dirty="0" smtClean="0"/>
              <a:t>A.Em razao da materia</a:t>
            </a:r>
          </a:p>
          <a:p>
            <a:r>
              <a:rPr lang="pt-PT" b="1" dirty="0" smtClean="0"/>
              <a:t>B.Em razao da pessoa</a:t>
            </a:r>
          </a:p>
          <a:p>
            <a:r>
              <a:rPr lang="pt-PT" b="1" dirty="0" smtClean="0"/>
              <a:t>C.Em razao do território</a:t>
            </a:r>
          </a:p>
          <a:p>
            <a:r>
              <a:rPr lang="pt-PT" b="1" dirty="0" smtClean="0"/>
              <a:t>3.Diciculdades atuais.</a:t>
            </a:r>
          </a:p>
          <a:p>
            <a:r>
              <a:rPr lang="es-ES" b="1" dirty="0" smtClean="0"/>
              <a:t>4.Estudo de </a:t>
            </a:r>
            <a:r>
              <a:rPr lang="es-ES" b="1" dirty="0"/>
              <a:t>casos</a:t>
            </a:r>
          </a:p>
          <a:p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964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655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Orgánico</vt:lpstr>
      <vt:lpstr>ATUAÇÃO E EFICÁCIA DO TRIBUNAL EUROPEU DOS DIREITOS HUMANOS (TEDH) FACE A BRUTAL REALIDADE DOS REFUGIADOS NA EUROPA. </vt:lpstr>
      <vt:lpstr>Contextualizaçao</vt:lpstr>
      <vt:lpstr>.</vt:lpstr>
      <vt:lpstr>.</vt:lpstr>
      <vt:lpstr>TRIBUNAL EUROPEU DOS DIREITOS HUMANOS</vt:lpstr>
      <vt:lpstr>…</vt:lpstr>
      <vt:lpstr>.</vt:lpstr>
      <vt:lpstr>A Dignidade da pessoa Humana</vt:lpstr>
      <vt:lpstr>Tópicos de estudo</vt:lpstr>
      <vt:lpstr>Possíveis hipoteses</vt:lpstr>
      <vt:lpstr>.</vt:lpstr>
      <vt:lpstr>Presentación de PowerPoint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ATUAÇÃO E EFICÁCIA DO TRIBUNAL EUROPEU DOS DIREITOS HUMANOS (TEDH) FACE A BRUTAL REALIDADE DOS REFUGIADOS NA EUROPA.</dc:title>
  <dc:creator>HP</dc:creator>
  <cp:lastModifiedBy>HP</cp:lastModifiedBy>
  <cp:revision>8</cp:revision>
  <dcterms:created xsi:type="dcterms:W3CDTF">2019-07-13T17:47:55Z</dcterms:created>
  <dcterms:modified xsi:type="dcterms:W3CDTF">2019-07-13T18:56:11Z</dcterms:modified>
</cp:coreProperties>
</file>